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>
        <p:scale>
          <a:sx n="81" d="100"/>
          <a:sy n="81" d="100"/>
        </p:scale>
        <p:origin x="-174" y="-1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052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591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6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859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743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447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416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565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16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62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291CE7-8092-4BC8-8457-6E299CAE63C3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179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91CE7-8092-4BC8-8457-6E299CAE63C3}" type="datetimeFigureOut">
              <a:rPr lang="en-US" smtClean="0"/>
              <a:t>2/10/2018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08391D-B003-45BE-A1BD-7663972625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9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design+for+car+by+auto+cad&amp;sa=X&amp;hl=en-KE&amp;tbm=isch&amp;tbo=u&amp;source=univ&amp;ved=0ahUKEwjWleTB-ZjZAhXIMY8KHWRlBwsQsAQIJg&amp;biw=1242&amp;bih=557#imgrc=2fTqNihdv5ClDM" TargetMode="External"/><Relationship Id="rId2" Type="http://schemas.openxmlformats.org/officeDocument/2006/relationships/hyperlink" Target="https://www.google.com/search?q=high+impact+polystyrene+filament&amp;source=lnms&amp;tbm=isch&amp;sa=X&amp;ved=0ahUKEwjuus3r9pjZAhUC3o8KHbnwCnwQ_AUICigB&amp;biw=1242&amp;bih=557#imgrc=qI0EaIR2pXmM6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search?q=123d+make&amp;hl=en-KE&amp;source=lnms&amp;tbm=isch&amp;sa=X&amp;ved=0ahUKEwibtLni-ZjZAhUGr48KHYf_B2YQ_AUICigB&amp;biw=1242&amp;bih=557#imgrc=iCZzYqOLB2Ner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Stereolithography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(SLA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Acronyms; Optical fabrication, Resin printing, photo solidification.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750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Process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19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At first a 3D CAD file is created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 </a:t>
            </a:r>
            <a:r>
              <a:rPr lang="en-US" dirty="0"/>
              <a:t>file is digitally sliced into a series of parallel horizontal </a:t>
            </a:r>
            <a:r>
              <a:rPr lang="en-US" dirty="0" smtClean="0"/>
              <a:t>cross-sections </a:t>
            </a:r>
            <a:r>
              <a:rPr lang="en-US" dirty="0"/>
              <a:t>which are then provided to a </a:t>
            </a:r>
            <a:r>
              <a:rPr lang="en-US" dirty="0" err="1"/>
              <a:t>StereoLithography</a:t>
            </a:r>
            <a:r>
              <a:rPr lang="en-US" dirty="0"/>
              <a:t> Apparatus (</a:t>
            </a:r>
            <a:r>
              <a:rPr lang="en-US" dirty="0" smtClean="0"/>
              <a:t>SLA) </a:t>
            </a:r>
            <a:r>
              <a:rPr lang="en-US" dirty="0"/>
              <a:t>one at a </a:t>
            </a:r>
            <a:r>
              <a:rPr lang="en-US" dirty="0" smtClean="0"/>
              <a:t>time</a:t>
            </a:r>
            <a:r>
              <a:rPr lang="en-US" dirty="0"/>
              <a:t>. </a:t>
            </a:r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879" y="2035026"/>
            <a:ext cx="2838450" cy="11289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637359"/>
            <a:ext cx="5424985" cy="151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571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46161"/>
            <a:ext cx="10515600" cy="58548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dirty="0"/>
              <a:t>laser traces the </a:t>
            </a:r>
            <a:r>
              <a:rPr lang="en-US" dirty="0" smtClean="0"/>
              <a:t>cross-section </a:t>
            </a:r>
            <a:r>
              <a:rPr lang="en-US" dirty="0"/>
              <a:t>onto a bath of photopolymer </a:t>
            </a:r>
            <a:r>
              <a:rPr lang="en-US" dirty="0" smtClean="0"/>
              <a:t>plastic </a:t>
            </a:r>
            <a:r>
              <a:rPr lang="en-US" dirty="0"/>
              <a:t>which solidifies the </a:t>
            </a:r>
            <a:r>
              <a:rPr lang="en-US" dirty="0" smtClean="0"/>
              <a:t>cross-section</a:t>
            </a:r>
            <a:r>
              <a:rPr lang="en-US" dirty="0"/>
              <a:t>. </a:t>
            </a:r>
            <a:r>
              <a:rPr lang="en-US" dirty="0" smtClean="0"/>
              <a:t>The </a:t>
            </a:r>
            <a:r>
              <a:rPr lang="en-US" dirty="0"/>
              <a:t>part is lowered a layer thickness into the bath and </a:t>
            </a:r>
            <a:r>
              <a:rPr lang="en-US" dirty="0" smtClean="0"/>
              <a:t>additional plastic </a:t>
            </a:r>
            <a:r>
              <a:rPr lang="en-US" dirty="0"/>
              <a:t>is swept onto the surface (typically about 0.1 mm) . 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laser then solidifies the next </a:t>
            </a:r>
            <a:r>
              <a:rPr lang="en-US" dirty="0" smtClean="0"/>
              <a:t>cross-section. This </a:t>
            </a:r>
            <a:r>
              <a:rPr lang="en-US" dirty="0"/>
              <a:t>process is repeated </a:t>
            </a:r>
            <a:r>
              <a:rPr lang="en-US" dirty="0" smtClean="0"/>
              <a:t>until </a:t>
            </a:r>
            <a:r>
              <a:rPr lang="en-US" dirty="0"/>
              <a:t>the part is complete. </a:t>
            </a:r>
            <a:r>
              <a:rPr lang="en-US" dirty="0" smtClean="0"/>
              <a:t>Once </a:t>
            </a:r>
            <a:r>
              <a:rPr lang="en-US" dirty="0"/>
              <a:t>the model is complete, the </a:t>
            </a:r>
            <a:r>
              <a:rPr lang="en-US" dirty="0" smtClean="0"/>
              <a:t>platform </a:t>
            </a:r>
            <a:r>
              <a:rPr lang="en-US" dirty="0"/>
              <a:t>rises out of the vat and the excess resin is drained. </a:t>
            </a:r>
            <a:r>
              <a:rPr lang="en-US" dirty="0" smtClean="0"/>
              <a:t>The </a:t>
            </a:r>
            <a:r>
              <a:rPr lang="en-US" dirty="0"/>
              <a:t>model is then removed from the </a:t>
            </a:r>
            <a:r>
              <a:rPr lang="en-US" dirty="0" smtClean="0"/>
              <a:t>platform</a:t>
            </a:r>
            <a:r>
              <a:rPr lang="en-US" dirty="0"/>
              <a:t>, washed of excess resin, and then placed in a UV oven for a final </a:t>
            </a:r>
            <a:r>
              <a:rPr lang="en-US" dirty="0" smtClean="0"/>
              <a:t>curing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184" y="2388357"/>
            <a:ext cx="3357634" cy="12283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169" y="5467350"/>
            <a:ext cx="3276600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086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Matrix materials -(Plastic materials).</a:t>
            </a: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Reinforcing Materials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–(Plastic materials)</a:t>
            </a: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 Materials.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86" y="2164309"/>
            <a:ext cx="2514316" cy="10156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686" y="2164309"/>
            <a:ext cx="2968388" cy="10156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158" y="2164309"/>
            <a:ext cx="3138984" cy="10156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421875" y="3357349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Acrylate polymers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5550" y="3357349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Nylon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6286" y="3339652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Polypropylene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86" y="4400941"/>
            <a:ext cx="2514316" cy="103473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5262351" y="5570608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Acrylate polymers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1844" y="5570608"/>
            <a:ext cx="274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Polystyrene high impact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850" y="4395305"/>
            <a:ext cx="2400300" cy="1046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037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Raw Shape/Form.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189862" y="1640959"/>
            <a:ext cx="800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Polypropylene; It is granular and sensitive to light. Melts to form a bath of about 0.1mm and additional layer is added.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470392"/>
            <a:ext cx="3078708" cy="119757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189862" y="3678128"/>
            <a:ext cx="800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Acrolyte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polymers; It is liquid and sensitive to light. It forms a bath of about 0.1mm and additional layer is added.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931006"/>
            <a:ext cx="3078707" cy="1333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189862" y="5226521"/>
            <a:ext cx="80021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ylon; When loaded into machine is liquid and sensitive to light. It form aa bath of about 0.1mm and additional layer is added. I comes in color options as white or black and different mixes of the two colors.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06807"/>
            <a:ext cx="3078707" cy="1782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12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Raw Shape/Form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7" y="2205840"/>
            <a:ext cx="3078707" cy="19042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16904" y="2626932"/>
            <a:ext cx="800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Polystyrene high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impact; solid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sensitive to light. It is in form of a filament that is sensitive to light and is soluble.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89862" y="5286534"/>
            <a:ext cx="800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Polyvinyl Alcohol; is solid and sensitive to light. It is in form of a filament that is sensitive to light and is soluble.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7" y="4490288"/>
            <a:ext cx="3078707" cy="2129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630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zone </a:t>
            </a:r>
            <a:r>
              <a:rPr lang="en-US" dirty="0" err="1" smtClean="0"/>
              <a:t>atamosphre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Stereolithography works in a normal atmospheric zone.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prevent oxidation of metals due to the heat pf the laser beam shielding gases that are inert, such as argon and helium, are used.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our case hover, shielding gases are not necessary because the material used is plastic.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304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Source of energy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Laser beams are used in Stereolithography to melt the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metrix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material.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low-power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laser is used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harden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photosensitive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resin and achieve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polymerization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Spatial coherence focuses the laser on a tight spot form different sources of light.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9473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Dimensional tolerance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inch; +/- 0.005” or 0.127 mm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Second inch; +/- 0.007”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Third Inch; +/- 0.009”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0.002” for each additional inch.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4928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speeds for each method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1339771"/>
              </p:ext>
            </p:extLst>
          </p:nvPr>
        </p:nvGraphicFramePr>
        <p:xfrm>
          <a:off x="1079499" y="2171699"/>
          <a:ext cx="8407401" cy="3734595"/>
        </p:xfrm>
        <a:graphic>
          <a:graphicData uri="http://schemas.openxmlformats.org/drawingml/2006/table">
            <a:tbl>
              <a:tblPr/>
              <a:tblGrid>
                <a:gridCol w="2802467"/>
                <a:gridCol w="2802467"/>
                <a:gridCol w="2802467"/>
              </a:tblGrid>
              <a:tr h="746919"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Technology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3D Printer Model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Building</a:t>
                      </a:r>
                      <a:r>
                        <a:rPr lang="en-US" b="0" baseline="0" dirty="0" smtClean="0"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</a:rPr>
                        <a:t> Speeds</a:t>
                      </a:r>
                      <a:endParaRPr lang="en-US" b="0" dirty="0"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746919"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SLS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EOS P396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Up to 48 mm/h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746919"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SLA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Projet 1200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Up to 14 mm/h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746919"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DMLS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EOSINT 280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2 to 8 mm3/s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746919"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FDM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b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b="0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50 to 150 mm/h</a:t>
                      </a:r>
                    </a:p>
                  </a:txBody>
                  <a:tcPr marL="38100" marR="38100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388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speed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789653"/>
              </p:ext>
            </p:extLst>
          </p:nvPr>
        </p:nvGraphicFramePr>
        <p:xfrm>
          <a:off x="1739898" y="1825625"/>
          <a:ext cx="6477002" cy="4351337"/>
        </p:xfrm>
        <a:graphic>
          <a:graphicData uri="http://schemas.openxmlformats.org/drawingml/2006/table">
            <a:tbl>
              <a:tblPr/>
              <a:tblGrid>
                <a:gridCol w="3238501"/>
                <a:gridCol w="3238501"/>
              </a:tblGrid>
              <a:tr h="60918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Plastic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8702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677 x 368 x 565 </a:t>
                      </a:r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34810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Silver/Brass 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609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x 80 x 100 </a:t>
                      </a:r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34810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Resin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609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 x 190 x 147 </a:t>
                      </a:r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34810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Alumide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 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609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x 300 x 500 </a:t>
                      </a:r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6149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Building costs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4010925"/>
              </p:ext>
            </p:extLst>
          </p:nvPr>
        </p:nvGraphicFramePr>
        <p:xfrm>
          <a:off x="1739898" y="1825625"/>
          <a:ext cx="6477002" cy="3394043"/>
        </p:xfrm>
        <a:graphic>
          <a:graphicData uri="http://schemas.openxmlformats.org/drawingml/2006/table">
            <a:tbl>
              <a:tblPr/>
              <a:tblGrid>
                <a:gridCol w="3238501"/>
                <a:gridCol w="3238501"/>
              </a:tblGrid>
              <a:tr h="60918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SLS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Maximum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8702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34810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SLA</a:t>
                      </a:r>
                      <a:r>
                        <a:rPr lang="en-US" sz="17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609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348107">
                <a:tc rowSpan="2"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FDM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ase"/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  <a:tr h="60918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ase"/>
                      <a:r>
                        <a:rPr lang="en-US" sz="1700" b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7 $/mm</a:t>
                      </a:r>
                      <a:endParaRPr lang="en-US" sz="17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261" marR="36261" marT="43513" marB="43513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584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2087799"/>
              </p:ext>
            </p:extLst>
          </p:nvPr>
        </p:nvGraphicFramePr>
        <p:xfrm>
          <a:off x="1028701" y="1854199"/>
          <a:ext cx="9791700" cy="3190521"/>
        </p:xfrm>
        <a:graphic>
          <a:graphicData uri="http://schemas.openxmlformats.org/drawingml/2006/table">
            <a:tbl>
              <a:tblPr/>
              <a:tblGrid>
                <a:gridCol w="1735927"/>
                <a:gridCol w="3173486"/>
                <a:gridCol w="2820877"/>
                <a:gridCol w="2061410"/>
              </a:tblGrid>
              <a:tr h="353056">
                <a:tc>
                  <a:txBody>
                    <a:bodyPr/>
                    <a:lstStyle/>
                    <a:p>
                      <a:pPr algn="l"/>
                      <a:endParaRPr lang="en-US" sz="1800" b="1" dirty="0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Fused Deposition Modeling (FDM)</a:t>
                      </a:r>
                    </a:p>
                    <a:p>
                      <a:pPr algn="l"/>
                      <a:endParaRPr lang="en-US" sz="1800" b="1" dirty="0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Stereolithography (SLA)</a:t>
                      </a:r>
                    </a:p>
                    <a:p>
                      <a:pPr algn="l"/>
                      <a:endParaRPr lang="en-US" sz="1800" b="1" dirty="0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Selective Laser Sintering (SLS)</a:t>
                      </a:r>
                    </a:p>
                    <a:p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87" marR="12087" marT="6044" marB="6044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55473">
                <a:tc>
                  <a:txBody>
                    <a:bodyPr/>
                    <a:lstStyle/>
                    <a:p>
                      <a:pPr algn="l"/>
                      <a:r>
                        <a:rPr lang="en-US" sz="1800" b="1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Cons</a:t>
                      </a:r>
                      <a:endParaRPr lang="en-US" sz="1800" dirty="0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accuracy</a:t>
                      </a:r>
                      <a:b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Low details</a:t>
                      </a:r>
                      <a:b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 design compatibility</a:t>
                      </a: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 build volume on desktop</a:t>
                      </a:r>
                      <a:b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en-US" sz="1800" dirty="0">
                        <a:solidFill>
                          <a:srgbClr val="222222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Rough surface finish</a:t>
                      </a:r>
                      <a:b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800" dirty="0">
                          <a:solidFill>
                            <a:srgbClr val="222222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Limited material options</a:t>
                      </a:r>
                    </a:p>
                  </a:txBody>
                  <a:tcPr marL="12087" marR="12087" marT="6044" marB="604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19300" y="254000"/>
            <a:ext cx="8343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DRAWBACKS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1597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9520451" cy="4193038"/>
          </a:xfrm>
        </p:spPr>
        <p:txBody>
          <a:bodyPr>
            <a:normAutofit/>
          </a:bodyPr>
          <a:lstStyle/>
          <a:p>
            <a:pPr marL="0" indent="-45720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Bártolo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P. J. (Ed.). (2011).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Stereolithography: materials, processes and applications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Springer Science &amp; Business Media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-45720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Joe Lopes, A., MacDonald, E., &amp; Wicker, R. B. (2012). Integrating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stereolithography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direct print technologies for 3D structural electronics fabrication.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Rapid Prototyping Journal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(2), 129-143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-457200">
              <a:buNone/>
            </a:pP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Melchels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F. P.,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Feijen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J.,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Grijpma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D. W. (2010). A review on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stereolithography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its applications in biomedical engineering.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Biomaterials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(24), 6121-6130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-45720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084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47730"/>
            <a:ext cx="10515600" cy="5829233"/>
          </a:xfrm>
        </p:spPr>
        <p:txBody>
          <a:bodyPr>
            <a:normAutofit fontScale="92500" lnSpcReduction="10000"/>
          </a:bodyPr>
          <a:lstStyle/>
          <a:p>
            <a:r>
              <a:rPr 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https://www.google.com/</a:t>
            </a:r>
            <a:r>
              <a:rPr lang="en-US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search?biw</a:t>
            </a:r>
            <a:r>
              <a:rPr 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=1242&amp;bih=557&amp;tbm=</a:t>
            </a:r>
            <a:r>
              <a:rPr lang="en-US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isch&amp;sa</a:t>
            </a:r>
            <a:r>
              <a:rPr 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=1&amp;ei=Pp59Wo69AdD3zgLyv46IBw&amp;q=</a:t>
            </a:r>
            <a:r>
              <a:rPr lang="en-US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polyvinyl+alcohol+soluble+Pritning&amp;oq</a:t>
            </a:r>
            <a:r>
              <a:rPr 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polyvinyl+alcohol+soluble+Pritning&amp;gs_l</a:t>
            </a:r>
            <a:r>
              <a:rPr 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=psy-ab.3...2964.5594.0.6000.9.7.0.0.0.0.354.679.3-2.2.0....0...1c.1.64.psy-ab..7.1.351...0i24k1.0._xywlS_yAPo#imgrc=</a:t>
            </a:r>
            <a:r>
              <a:rPr lang="en-US" u="sng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KIhBPlALktSqaM</a:t>
            </a:r>
            <a:endParaRPr lang="en-US" u="sng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https://www.google.com/search?q=high+impact+polystyrene+filament&amp;source=lnms&amp;tbm=isch&amp;sa=X&amp;ved=0ahUKEwjuus3r9pjZAhUC3o8KHbnwCnwQ_AUICigB&amp;biw=1242&amp;bih=557#imgrc=qI0EaIR2pXmM6M</a:t>
            </a:r>
            <a:r>
              <a:rPr 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https://www.google.com/search?q=design+for+car+by+auto+cad&amp;sa=X&amp;hl=en-KE&amp;tbm=isch&amp;tbo=u&amp;source=univ&amp;ved=0ahUKEwjWleTB-ZjZAhXIMY8KHWRlBwsQsAQIJg&amp;biw=1242&amp;bih=557#imgrc=2fTqNihdv5ClDM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https://www.google.com/search?q=123d+make&amp;hl=en-KE&amp;source=lnms&amp;tbm=isch&amp;sa=X&amp;ved=0ahUKEwibtLni-ZjZAhUGr48KHYf_B2YQ_AUICigB&amp;biw=1242&amp;bih=557#imgrc=iCZzYqOLB2NerM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89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</TotalTime>
  <Words>613</Words>
  <Application>Microsoft Office PowerPoint</Application>
  <PresentationFormat>Custom</PresentationFormat>
  <Paragraphs>96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Stereolithography (SLA).</vt:lpstr>
      <vt:lpstr>Process </vt:lpstr>
      <vt:lpstr>PowerPoint Presentation</vt:lpstr>
      <vt:lpstr>Build Materials.  </vt:lpstr>
      <vt:lpstr>Raw Shape/Form. </vt:lpstr>
      <vt:lpstr>Raw Shape/Form </vt:lpstr>
      <vt:lpstr>Work zone atamosphre</vt:lpstr>
      <vt:lpstr>Source of energy </vt:lpstr>
      <vt:lpstr>Dimensional tolerance</vt:lpstr>
      <vt:lpstr>Building speeds for each method </vt:lpstr>
      <vt:lpstr>Building speed</vt:lpstr>
      <vt:lpstr>Building costs</vt:lpstr>
      <vt:lpstr>PowerPoint Presentation</vt:lpstr>
      <vt:lpstr>References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Stereo lithography (SLA).</dc:title>
  <dc:creator>Vinny</dc:creator>
  <cp:lastModifiedBy>vini</cp:lastModifiedBy>
  <cp:revision>37</cp:revision>
  <dcterms:created xsi:type="dcterms:W3CDTF">2018-02-07T11:08:36Z</dcterms:created>
  <dcterms:modified xsi:type="dcterms:W3CDTF">2018-02-10T06:31:33Z</dcterms:modified>
</cp:coreProperties>
</file>